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</p:sldIdLst>
  <p:sldSz cy="6858000" cx="12192000"/>
  <p:notesSz cx="6858000" cy="9144000"/>
  <p:embeddedFontLst>
    <p:embeddedFont>
      <p:font typeface="Montserrat SemiBold"/>
      <p:regular r:id="rId125"/>
      <p:bold r:id="rId126"/>
      <p:italic r:id="rId127"/>
      <p:boldItalic r:id="rId128"/>
    </p:embeddedFont>
    <p:embeddedFont>
      <p:font typeface="Montserrat"/>
      <p:regular r:id="rId129"/>
      <p:bold r:id="rId130"/>
      <p:italic r:id="rId131"/>
      <p:boldItalic r:id="rId1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Montserrat-regular.fntdata"/><Relationship Id="rId128" Type="http://schemas.openxmlformats.org/officeDocument/2006/relationships/font" Target="fonts/MontserratSemiBold-boldItalic.fntdata"/><Relationship Id="rId127" Type="http://schemas.openxmlformats.org/officeDocument/2006/relationships/font" Target="fonts/MontserratSemiBold-italic.fntdata"/><Relationship Id="rId126" Type="http://schemas.openxmlformats.org/officeDocument/2006/relationships/font" Target="fonts/MontserratSemiBold-bold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MontserratSemiBold-regular.fntdata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2" Type="http://schemas.openxmlformats.org/officeDocument/2006/relationships/font" Target="fonts/Montserrat-boldItalic.fntdata"/><Relationship Id="rId131" Type="http://schemas.openxmlformats.org/officeDocument/2006/relationships/font" Target="fonts/Montserrat-italic.fntdata"/><Relationship Id="rId130" Type="http://schemas.openxmlformats.org/officeDocument/2006/relationships/font" Target="fonts/Montserrat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9" name="Google Shape;135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0" name="Google Shape;1360;p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8" name="Google Shape;1368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9" name="Google Shape;1369;p1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7" name="Google Shape;1377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8" name="Google Shape;1378;p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9" name="Google Shape;1389;p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9" name="Google Shape;1399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0" name="Google Shape;1400;p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0" name="Google Shape;1410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1" name="Google Shape;1411;p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1" name="Google Shape;1421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2" name="Google Shape;1422;p1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1" name="Google Shape;1431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2" name="Google Shape;1432;p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6" name="Google Shape;1446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7" name="Google Shape;1447;p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5" name="Google Shape;1465;p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3" name="Google Shape;1473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4" name="Google Shape;1474;p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2" name="Google Shape;1482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3" name="Google Shape;1483;p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3" name="Google Shape;149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4" name="Google Shape;1494;p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4" name="Google Shape;1504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5" name="Google Shape;1505;p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6" name="Google Shape;1516;p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6" name="Google Shape;1526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7" name="Google Shape;1527;p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8" name="Google Shape;1538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9" name="Google Shape;1539;p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0" name="Google Shape;1550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1" name="Google Shape;1551;p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2" name="Google Shape;1562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3" name="Google Shape;1563;p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0" name="Google Shape;1570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" name="Google Shape;707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4" name="Google Shape;724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9" name="Google Shape;739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5" name="Google Shape;785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0" name="Google Shape;800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5" name="Google Shape;815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9" name="Google Shape;829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7" name="Google Shape;857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5" name="Google Shape;895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7" name="Google Shape;907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9" name="Google Shape;919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1" name="Google Shape;931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3" name="Google Shape;943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5" name="Google Shape;955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8" name="Google Shape;968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1" name="Google Shape;991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2" name="Google Shape;992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6" name="Google Shape;1016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0" name="Google Shape;1040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2" name="Google Shape;1052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4" name="Google Shape;1064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7" name="Google Shape;1077;p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0" name="Google Shape;1090;p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3" name="Google Shape;1103;p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p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" name="Google Shape;1127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9" name="Google Shape;1139;p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1" name="Google Shape;1151;p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3" name="Google Shape;1163;p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1" name="Google Shape;1171;p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6" name="Google Shape;1176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7" name="Google Shape;1177;p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3" name="Google Shape;1183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4" name="Google Shape;1184;p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1" name="Google Shape;1191;p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9" name="Google Shape;1199;p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6" name="Google Shape;120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7" name="Google Shape;1207;p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4" name="Google Shape;1214;p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2" name="Google Shape;1222;p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0" name="Google Shape;123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1" name="Google Shape;1231;p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0" name="Google Shape;1240;p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9" name="Google Shape;1249;p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7" name="Google Shape;1257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8" name="Google Shape;1258;p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6" name="Google Shape;126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7" name="Google Shape;1267;p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6" name="Google Shape;1276;p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4" name="Google Shape;1284;p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2" name="Google Shape;1292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3" name="Google Shape;1293;p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1" name="Google Shape;1301;p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0" name="Google Shape;1310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1" name="Google Shape;1311;p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2" name="Google Shape;1322;p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3" name="Google Shape;1333;p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1" name="Google Shape;1341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2" name="Google Shape;1342;p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0" name="Google Shape;1350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1" name="Google Shape;1351;p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3011"/>
            <a:ext cx="12218404" cy="685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–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–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»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8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8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3010"/>
            <a:ext cx="12218404" cy="685198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5" Type="http://schemas.openxmlformats.org/officeDocument/2006/relationships/image" Target="../media/image8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5" Type="http://schemas.openxmlformats.org/officeDocument/2006/relationships/image" Target="../media/image89.png"/><Relationship Id="rId6" Type="http://schemas.openxmlformats.org/officeDocument/2006/relationships/image" Target="../media/image9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7.png"/><Relationship Id="rId4" Type="http://schemas.openxmlformats.org/officeDocument/2006/relationships/image" Target="../media/image9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7.png"/><Relationship Id="rId4" Type="http://schemas.openxmlformats.org/officeDocument/2006/relationships/image" Target="../media/image9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7.png"/><Relationship Id="rId4" Type="http://schemas.openxmlformats.org/officeDocument/2006/relationships/image" Target="../media/image9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image" Target="../media/image9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image" Target="../media/image9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9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/index.php?title=Laurens_van_der_Maaten&amp;action=edit&amp;redlink=1" TargetMode="External"/><Relationship Id="rId4" Type="http://schemas.openxmlformats.org/officeDocument/2006/relationships/hyperlink" Target="https://lvdmaaten.github.io/publications/papers/JMLR_2008.pdf" TargetMode="External"/><Relationship Id="rId5" Type="http://schemas.openxmlformats.org/officeDocument/2006/relationships/image" Target="../media/image5.png"/><Relationship Id="rId6" Type="http://schemas.openxmlformats.org/officeDocument/2006/relationships/hyperlink" Target="http://www.youtube.com/watch?v=EMD106bB2vY" TargetMode="External"/><Relationship Id="rId7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2184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764" y="-192272"/>
            <a:ext cx="12203366" cy="6849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51100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2"/>
          <p:cNvGrpSpPr/>
          <p:nvPr/>
        </p:nvGrpSpPr>
        <p:grpSpPr>
          <a:xfrm>
            <a:off x="1041125" y="759150"/>
            <a:ext cx="10248900" cy="5874900"/>
            <a:chOff x="1041125" y="759150"/>
            <a:chExt cx="10248900" cy="5874900"/>
          </a:xfrm>
        </p:grpSpPr>
        <p:sp>
          <p:nvSpPr>
            <p:cNvPr id="186" name="Google Shape;186;p22"/>
            <p:cNvSpPr/>
            <p:nvPr/>
          </p:nvSpPr>
          <p:spPr>
            <a:xfrm>
              <a:off x="1041125" y="1451100"/>
              <a:ext cx="10248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7" name="Google Shape;187;p22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188" name="Google Shape;188;p22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2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0" name="Google Shape;190;p22"/>
          <p:cNvSpPr/>
          <p:nvPr/>
        </p:nvSpPr>
        <p:spPr>
          <a:xfrm>
            <a:off x="429825" y="5874200"/>
            <a:ext cx="104685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1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63" name="Google Shape;1363;p11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64" name="Google Shape;1364;p112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column show how much each gene is transcribed in each cell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5" name="Google Shape;136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1500" y="1374525"/>
            <a:ext cx="5345700" cy="516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2" name="Google Shape;1372;p11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3" name="Google Shape;1373;p113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each column show how much each gene is transcribed in each cell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there were only 2 cells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4" name="Google Shape;1374;p113"/>
          <p:cNvPicPr preferRelativeResize="0"/>
          <p:nvPr/>
        </p:nvPicPr>
        <p:blipFill rotWithShape="1">
          <a:blip r:embed="rId3">
            <a:alphaModFix/>
          </a:blip>
          <a:srcRect b="0" l="0" r="49312" t="0"/>
          <a:stretch/>
        </p:blipFill>
        <p:spPr>
          <a:xfrm>
            <a:off x="6541500" y="1374525"/>
            <a:ext cx="2709575" cy="51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1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1" name="Google Shape;1381;p11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82" name="Google Shape;1382;p114"/>
          <p:cNvPicPr preferRelativeResize="0"/>
          <p:nvPr/>
        </p:nvPicPr>
        <p:blipFill rotWithShape="1">
          <a:blip r:embed="rId3">
            <a:alphaModFix/>
          </a:blip>
          <a:srcRect b="0" l="0" r="49312" t="0"/>
          <a:stretch/>
        </p:blipFill>
        <p:spPr>
          <a:xfrm>
            <a:off x="6541500" y="1374525"/>
            <a:ext cx="2709575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00" y="1950400"/>
            <a:ext cx="53721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14"/>
          <p:cNvSpPr/>
          <p:nvPr/>
        </p:nvSpPr>
        <p:spPr>
          <a:xfrm>
            <a:off x="1541850" y="2027250"/>
            <a:ext cx="599700" cy="570900"/>
          </a:xfrm>
          <a:prstGeom prst="ellipse">
            <a:avLst/>
          </a:prstGeom>
          <a:noFill/>
          <a:ln cap="flat" cmpd="sng" w="1143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14"/>
          <p:cNvSpPr txBox="1"/>
          <p:nvPr/>
        </p:nvSpPr>
        <p:spPr>
          <a:xfrm>
            <a:off x="3426325" y="1855925"/>
            <a:ext cx="22695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 1 is highly transcribed in cell1 and lowly transcribed in cell2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1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2" name="Google Shape;1392;p11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93" name="Google Shape;1393;p115"/>
          <p:cNvPicPr preferRelativeResize="0"/>
          <p:nvPr/>
        </p:nvPicPr>
        <p:blipFill rotWithShape="1">
          <a:blip r:embed="rId3">
            <a:alphaModFix/>
          </a:blip>
          <a:srcRect b="0" l="0" r="49312" t="0"/>
          <a:stretch/>
        </p:blipFill>
        <p:spPr>
          <a:xfrm>
            <a:off x="6541500" y="1374525"/>
            <a:ext cx="2709575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00" y="1950400"/>
            <a:ext cx="537210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15"/>
          <p:cNvSpPr/>
          <p:nvPr/>
        </p:nvSpPr>
        <p:spPr>
          <a:xfrm>
            <a:off x="4739750" y="4968175"/>
            <a:ext cx="599700" cy="570900"/>
          </a:xfrm>
          <a:prstGeom prst="ellipse">
            <a:avLst/>
          </a:prstGeom>
          <a:noFill/>
          <a:ln cap="flat" cmpd="sng" w="1143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115"/>
          <p:cNvSpPr txBox="1"/>
          <p:nvPr/>
        </p:nvSpPr>
        <p:spPr>
          <a:xfrm>
            <a:off x="3426325" y="1855925"/>
            <a:ext cx="22695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 9 is </a:t>
            </a:r>
            <a:r>
              <a:rPr b="0" i="0" lang="es-ES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lowly</a:t>
            </a:r>
            <a:r>
              <a:rPr b="0" i="0" lang="es-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transcribed in cell1 and highly transcribed in cell2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1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03" name="Google Shape;1403;p11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04" name="Google Shape;1404;p116"/>
          <p:cNvPicPr preferRelativeResize="0"/>
          <p:nvPr/>
        </p:nvPicPr>
        <p:blipFill rotWithShape="1">
          <a:blip r:embed="rId3">
            <a:alphaModFix/>
          </a:blip>
          <a:srcRect b="0" l="0" r="49312" t="0"/>
          <a:stretch/>
        </p:blipFill>
        <p:spPr>
          <a:xfrm>
            <a:off x="6541500" y="1374525"/>
            <a:ext cx="2709575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00" y="1950400"/>
            <a:ext cx="5372100" cy="459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6" name="Google Shape;1406;p116"/>
          <p:cNvCxnSpPr/>
          <p:nvPr/>
        </p:nvCxnSpPr>
        <p:spPr>
          <a:xfrm>
            <a:off x="1598950" y="1884475"/>
            <a:ext cx="3797400" cy="3740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07" name="Google Shape;1407;p116"/>
          <p:cNvSpPr txBox="1"/>
          <p:nvPr/>
        </p:nvSpPr>
        <p:spPr>
          <a:xfrm>
            <a:off x="3426325" y="1855925"/>
            <a:ext cx="22695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cell1 and cell2 have a clear inverse correlations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1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14" name="Google Shape;1414;p11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15" name="Google Shape;1415;p117"/>
          <p:cNvPicPr preferRelativeResize="0"/>
          <p:nvPr/>
        </p:nvPicPr>
        <p:blipFill rotWithShape="1">
          <a:blip r:embed="rId3">
            <a:alphaModFix/>
          </a:blip>
          <a:srcRect b="0" l="0" r="49312" t="0"/>
          <a:stretch/>
        </p:blipFill>
        <p:spPr>
          <a:xfrm>
            <a:off x="6541500" y="1374525"/>
            <a:ext cx="2709575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00" y="1950400"/>
            <a:ext cx="5372100" cy="459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7" name="Google Shape;1417;p117"/>
          <p:cNvCxnSpPr/>
          <p:nvPr/>
        </p:nvCxnSpPr>
        <p:spPr>
          <a:xfrm>
            <a:off x="1598950" y="1884475"/>
            <a:ext cx="3797400" cy="3740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18" name="Google Shape;1418;p117"/>
          <p:cNvSpPr txBox="1"/>
          <p:nvPr/>
        </p:nvSpPr>
        <p:spPr>
          <a:xfrm>
            <a:off x="3426325" y="1855925"/>
            <a:ext cx="2269500" cy="15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may means that they are probably two different types of cells using different genes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1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25" name="Google Shape;1425;p11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26" name="Google Shape;1426;p118"/>
          <p:cNvPicPr preferRelativeResize="0"/>
          <p:nvPr/>
        </p:nvPicPr>
        <p:blipFill rotWithShape="1">
          <a:blip r:embed="rId3">
            <a:alphaModFix/>
          </a:blip>
          <a:srcRect b="0" l="0" r="49312" t="0"/>
          <a:stretch/>
        </p:blipFill>
        <p:spPr>
          <a:xfrm>
            <a:off x="6541500" y="1374525"/>
            <a:ext cx="2709575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00" y="1950400"/>
            <a:ext cx="5372100" cy="459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8" name="Google Shape;1428;p118"/>
          <p:cNvCxnSpPr/>
          <p:nvPr/>
        </p:nvCxnSpPr>
        <p:spPr>
          <a:xfrm>
            <a:off x="1598950" y="1884475"/>
            <a:ext cx="3797400" cy="3740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050" y="1374513"/>
            <a:ext cx="3070154" cy="259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1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36" name="Google Shape;1436;p11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37" name="Google Shape;1437;p119"/>
          <p:cNvPicPr preferRelativeResize="0"/>
          <p:nvPr/>
        </p:nvPicPr>
        <p:blipFill rotWithShape="1">
          <a:blip r:embed="rId4">
            <a:alphaModFix/>
          </a:blip>
          <a:srcRect b="0" l="0" r="33823" t="0"/>
          <a:stretch/>
        </p:blipFill>
        <p:spPr>
          <a:xfrm>
            <a:off x="6541500" y="1374525"/>
            <a:ext cx="3537601" cy="516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19"/>
          <p:cNvSpPr/>
          <p:nvPr/>
        </p:nvSpPr>
        <p:spPr>
          <a:xfrm>
            <a:off x="7623575" y="1615300"/>
            <a:ext cx="885000" cy="468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9" name="Google Shape;1439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879" y="3969713"/>
            <a:ext cx="2628485" cy="259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19"/>
          <p:cNvSpPr/>
          <p:nvPr/>
        </p:nvSpPr>
        <p:spPr>
          <a:xfrm>
            <a:off x="2704825" y="4996125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1" name="Google Shape;1441;p119"/>
          <p:cNvCxnSpPr>
            <a:stCxn id="1438" idx="1"/>
            <a:endCxn id="1440" idx="3"/>
          </p:cNvCxnSpPr>
          <p:nvPr/>
        </p:nvCxnSpPr>
        <p:spPr>
          <a:xfrm flipH="1">
            <a:off x="3447275" y="3958000"/>
            <a:ext cx="4176300" cy="1309200"/>
          </a:xfrm>
          <a:prstGeom prst="curvedConnector3">
            <a:avLst>
              <a:gd fmla="val 49999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42" name="Google Shape;1442;p119"/>
          <p:cNvSpPr/>
          <p:nvPr/>
        </p:nvSpPr>
        <p:spPr>
          <a:xfrm>
            <a:off x="9194100" y="1615288"/>
            <a:ext cx="885000" cy="468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3" name="Google Shape;1443;p119"/>
          <p:cNvCxnSpPr/>
          <p:nvPr/>
        </p:nvCxnSpPr>
        <p:spPr>
          <a:xfrm flipH="1">
            <a:off x="1370525" y="4140150"/>
            <a:ext cx="1627500" cy="194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050" y="1374513"/>
            <a:ext cx="3070154" cy="259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2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1" name="Google Shape;1451;p12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52" name="Google Shape;1452;p120"/>
          <p:cNvPicPr preferRelativeResize="0"/>
          <p:nvPr/>
        </p:nvPicPr>
        <p:blipFill rotWithShape="1">
          <a:blip r:embed="rId4">
            <a:alphaModFix/>
          </a:blip>
          <a:srcRect b="0" l="0" r="33823" t="0"/>
          <a:stretch/>
        </p:blipFill>
        <p:spPr>
          <a:xfrm>
            <a:off x="6541500" y="1374525"/>
            <a:ext cx="3537601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879" y="3969713"/>
            <a:ext cx="2628485" cy="2595213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20"/>
          <p:cNvSpPr/>
          <p:nvPr/>
        </p:nvSpPr>
        <p:spPr>
          <a:xfrm>
            <a:off x="2704825" y="4996125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120"/>
          <p:cNvSpPr/>
          <p:nvPr/>
        </p:nvSpPr>
        <p:spPr>
          <a:xfrm>
            <a:off x="8451600" y="1615300"/>
            <a:ext cx="1627500" cy="468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6" name="Google Shape;1456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45916" y="3259850"/>
            <a:ext cx="2496991" cy="22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20"/>
          <p:cNvSpPr/>
          <p:nvPr/>
        </p:nvSpPr>
        <p:spPr>
          <a:xfrm>
            <a:off x="3447325" y="3157800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120"/>
          <p:cNvSpPr/>
          <p:nvPr/>
        </p:nvSpPr>
        <p:spPr>
          <a:xfrm>
            <a:off x="5094638" y="3157800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9" name="Google Shape;1459;p120"/>
          <p:cNvCxnSpPr>
            <a:stCxn id="1455" idx="1"/>
            <a:endCxn id="1458" idx="0"/>
          </p:cNvCxnSpPr>
          <p:nvPr/>
        </p:nvCxnSpPr>
        <p:spPr>
          <a:xfrm rot="10800000">
            <a:off x="5466000" y="3157900"/>
            <a:ext cx="2985600" cy="800100"/>
          </a:xfrm>
          <a:prstGeom prst="curvedConnector4">
            <a:avLst>
              <a:gd fmla="val 43785" name="adj1"/>
              <a:gd fmla="val 129774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60" name="Google Shape;1460;p120"/>
          <p:cNvCxnSpPr/>
          <p:nvPr/>
        </p:nvCxnSpPr>
        <p:spPr>
          <a:xfrm rot="10800000">
            <a:off x="4491163" y="3429000"/>
            <a:ext cx="1749000" cy="1653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61" name="Google Shape;1461;p120"/>
          <p:cNvSpPr/>
          <p:nvPr/>
        </p:nvSpPr>
        <p:spPr>
          <a:xfrm>
            <a:off x="3418025" y="4539900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68" name="Google Shape;1468;p12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69" name="Google Shape;1469;p121"/>
          <p:cNvPicPr preferRelativeResize="0"/>
          <p:nvPr/>
        </p:nvPicPr>
        <p:blipFill rotWithShape="1">
          <a:blip r:embed="rId3">
            <a:alphaModFix/>
          </a:blip>
          <a:srcRect b="0" l="0" r="33823" t="0"/>
          <a:stretch/>
        </p:blipFill>
        <p:spPr>
          <a:xfrm>
            <a:off x="6541500" y="1374525"/>
            <a:ext cx="3537601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125" y="2026600"/>
            <a:ext cx="51625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32575"/>
            <a:ext cx="9813523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23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200" name="Google Shape;200;p23"/>
            <p:cNvGrpSpPr/>
            <p:nvPr/>
          </p:nvGrpSpPr>
          <p:grpSpPr>
            <a:xfrm>
              <a:off x="1041125" y="759150"/>
              <a:ext cx="10248900" cy="5874900"/>
              <a:chOff x="1041125" y="759150"/>
              <a:chExt cx="10248900" cy="5874900"/>
            </a:xfrm>
          </p:grpSpPr>
          <p:sp>
            <p:nvSpPr>
              <p:cNvPr id="201" name="Google Shape;201;p23"/>
              <p:cNvSpPr/>
              <p:nvPr/>
            </p:nvSpPr>
            <p:spPr>
              <a:xfrm>
                <a:off x="1041125" y="1451100"/>
                <a:ext cx="10248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2" name="Google Shape;202;p23"/>
              <p:cNvGrpSpPr/>
              <p:nvPr/>
            </p:nvGrpSpPr>
            <p:grpSpPr>
              <a:xfrm>
                <a:off x="10039025" y="759150"/>
                <a:ext cx="1251000" cy="5874900"/>
                <a:chOff x="10039025" y="759150"/>
                <a:chExt cx="1251000" cy="5874900"/>
              </a:xfrm>
            </p:grpSpPr>
            <p:sp>
              <p:nvSpPr>
                <p:cNvPr id="203" name="Google Shape;203;p23"/>
                <p:cNvSpPr/>
                <p:nvPr/>
              </p:nvSpPr>
              <p:spPr>
                <a:xfrm rot="5400000">
                  <a:off x="8051350" y="3615000"/>
                  <a:ext cx="5874900" cy="163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23"/>
                <p:cNvSpPr/>
                <p:nvPr/>
              </p:nvSpPr>
              <p:spPr>
                <a:xfrm rot="5400000">
                  <a:off x="10306625" y="5646375"/>
                  <a:ext cx="715800" cy="125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05" name="Google Shape;205;p23"/>
            <p:cNvSpPr/>
            <p:nvPr/>
          </p:nvSpPr>
          <p:spPr>
            <a:xfrm>
              <a:off x="429825" y="5874200"/>
              <a:ext cx="10468500" cy="75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23"/>
          <p:cNvGrpSpPr/>
          <p:nvPr/>
        </p:nvGrpSpPr>
        <p:grpSpPr>
          <a:xfrm>
            <a:off x="1567425" y="1298325"/>
            <a:ext cx="9527700" cy="5224500"/>
            <a:chOff x="1394325" y="1374525"/>
            <a:chExt cx="9527700" cy="5224500"/>
          </a:xfrm>
        </p:grpSpPr>
        <p:sp>
          <p:nvSpPr>
            <p:cNvPr id="207" name="Google Shape;207;p23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3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3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77" name="Google Shape;1477;p12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78" name="Google Shape;1478;p122"/>
          <p:cNvPicPr preferRelativeResize="0"/>
          <p:nvPr/>
        </p:nvPicPr>
        <p:blipFill rotWithShape="1">
          <a:blip r:embed="rId3">
            <a:alphaModFix/>
          </a:blip>
          <a:srcRect b="0" l="0" r="5516" t="0"/>
          <a:stretch/>
        </p:blipFill>
        <p:spPr>
          <a:xfrm>
            <a:off x="6541500" y="1374525"/>
            <a:ext cx="5050899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22"/>
          <p:cNvPicPr preferRelativeResize="0"/>
          <p:nvPr/>
        </p:nvPicPr>
        <p:blipFill rotWithShape="1">
          <a:blip r:embed="rId4">
            <a:alphaModFix/>
          </a:blip>
          <a:srcRect b="19451" l="0" r="0" t="0"/>
          <a:stretch/>
        </p:blipFill>
        <p:spPr>
          <a:xfrm>
            <a:off x="463125" y="1437813"/>
            <a:ext cx="3864877" cy="504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2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86" name="Google Shape;1486;p12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87" name="Google Shape;1487;p123"/>
          <p:cNvPicPr preferRelativeResize="0"/>
          <p:nvPr/>
        </p:nvPicPr>
        <p:blipFill rotWithShape="1">
          <a:blip r:embed="rId3">
            <a:alphaModFix/>
          </a:blip>
          <a:srcRect b="0" l="0" r="5516" t="0"/>
          <a:stretch/>
        </p:blipFill>
        <p:spPr>
          <a:xfrm>
            <a:off x="6541500" y="1374525"/>
            <a:ext cx="5050899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122" y="1555500"/>
            <a:ext cx="4495576" cy="4896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123"/>
          <p:cNvSpPr/>
          <p:nvPr/>
        </p:nvSpPr>
        <p:spPr>
          <a:xfrm flipH="1" rot="10800000">
            <a:off x="4703525" y="2301575"/>
            <a:ext cx="742500" cy="36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23"/>
          <p:cNvSpPr/>
          <p:nvPr/>
        </p:nvSpPr>
        <p:spPr>
          <a:xfrm flipH="1" rot="10800000">
            <a:off x="2383875" y="2110850"/>
            <a:ext cx="2327400" cy="14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2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97" name="Google Shape;1497;p12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98" name="Google Shape;1498;p124"/>
          <p:cNvSpPr/>
          <p:nvPr/>
        </p:nvSpPr>
        <p:spPr>
          <a:xfrm flipH="1" rot="10800000">
            <a:off x="4703525" y="2301575"/>
            <a:ext cx="742500" cy="36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24"/>
          <p:cNvSpPr/>
          <p:nvPr/>
        </p:nvSpPr>
        <p:spPr>
          <a:xfrm flipH="1" rot="10800000">
            <a:off x="2383875" y="2110850"/>
            <a:ext cx="2327400" cy="14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0" name="Google Shape;1500;p124"/>
          <p:cNvPicPr preferRelativeResize="0"/>
          <p:nvPr/>
        </p:nvPicPr>
        <p:blipFill rotWithShape="1">
          <a:blip r:embed="rId3">
            <a:alphaModFix/>
          </a:blip>
          <a:srcRect b="0" l="0" r="5516" t="0"/>
          <a:stretch/>
        </p:blipFill>
        <p:spPr>
          <a:xfrm>
            <a:off x="6541500" y="1374525"/>
            <a:ext cx="5050899" cy="5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875" y="1666100"/>
            <a:ext cx="5862133" cy="48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2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8" name="Google Shape;1508;p12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9" name="Google Shape;1509;p125"/>
          <p:cNvSpPr/>
          <p:nvPr/>
        </p:nvSpPr>
        <p:spPr>
          <a:xfrm flipH="1" rot="10800000">
            <a:off x="4703525" y="2301575"/>
            <a:ext cx="742500" cy="36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25"/>
          <p:cNvSpPr/>
          <p:nvPr/>
        </p:nvSpPr>
        <p:spPr>
          <a:xfrm flipH="1" rot="10800000">
            <a:off x="2383875" y="2110850"/>
            <a:ext cx="2327400" cy="14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25"/>
          <p:cNvSpPr txBox="1"/>
          <p:nvPr/>
        </p:nvSpPr>
        <p:spPr>
          <a:xfrm>
            <a:off x="6096000" y="1666100"/>
            <a:ext cx="54108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pca plot converts the correlation among all the cells (features) into 2-D graph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cells highly correlated forms clusters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2" name="Google Shape;151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75" y="1666100"/>
            <a:ext cx="5862133" cy="48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2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9" name="Google Shape;1519;p12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20" name="Google Shape;1520;p126"/>
          <p:cNvSpPr/>
          <p:nvPr/>
        </p:nvSpPr>
        <p:spPr>
          <a:xfrm flipH="1" rot="10800000">
            <a:off x="4703525" y="2301575"/>
            <a:ext cx="742500" cy="36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26"/>
          <p:cNvSpPr/>
          <p:nvPr/>
        </p:nvSpPr>
        <p:spPr>
          <a:xfrm flipH="1" rot="10800000">
            <a:off x="2383875" y="2110850"/>
            <a:ext cx="2327400" cy="14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2" name="Google Shape;152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75" y="1666100"/>
            <a:ext cx="5862133" cy="48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875" y="1666113"/>
            <a:ext cx="5862125" cy="484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2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0" name="Google Shape;1530;p12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1" name="Google Shape;1531;p127"/>
          <p:cNvSpPr/>
          <p:nvPr/>
        </p:nvSpPr>
        <p:spPr>
          <a:xfrm flipH="1" rot="10800000">
            <a:off x="4703525" y="2301575"/>
            <a:ext cx="742500" cy="36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27"/>
          <p:cNvSpPr/>
          <p:nvPr/>
        </p:nvSpPr>
        <p:spPr>
          <a:xfrm flipH="1" rot="10800000">
            <a:off x="2383875" y="2110850"/>
            <a:ext cx="2327400" cy="14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3" name="Google Shape;1533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75" y="1666100"/>
            <a:ext cx="5862133" cy="48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875" y="1666113"/>
            <a:ext cx="5862125" cy="484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9733" y="2110850"/>
            <a:ext cx="51816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2" name="Google Shape;1542;p12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3" name="Google Shape;1543;p128"/>
          <p:cNvSpPr/>
          <p:nvPr/>
        </p:nvSpPr>
        <p:spPr>
          <a:xfrm flipH="1" rot="10800000">
            <a:off x="4703525" y="2301575"/>
            <a:ext cx="742500" cy="36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128"/>
          <p:cNvSpPr/>
          <p:nvPr/>
        </p:nvSpPr>
        <p:spPr>
          <a:xfrm flipH="1" rot="10800000">
            <a:off x="2383875" y="2110850"/>
            <a:ext cx="2327400" cy="14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5" name="Google Shape;1545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75" y="1666100"/>
            <a:ext cx="5862133" cy="48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875" y="1666113"/>
            <a:ext cx="5862125" cy="484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9725" y="2110850"/>
            <a:ext cx="51816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2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4" name="Google Shape;1554;p12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5" name="Google Shape;1555;p129"/>
          <p:cNvSpPr/>
          <p:nvPr/>
        </p:nvSpPr>
        <p:spPr>
          <a:xfrm flipH="1" rot="10800000">
            <a:off x="4703525" y="2301575"/>
            <a:ext cx="742500" cy="369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29"/>
          <p:cNvSpPr/>
          <p:nvPr/>
        </p:nvSpPr>
        <p:spPr>
          <a:xfrm flipH="1" rot="10800000">
            <a:off x="2383875" y="2110850"/>
            <a:ext cx="2327400" cy="148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7" name="Google Shape;155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75" y="1666100"/>
            <a:ext cx="5862133" cy="48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875" y="1666113"/>
            <a:ext cx="5862125" cy="484919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129"/>
          <p:cNvSpPr txBox="1"/>
          <p:nvPr/>
        </p:nvSpPr>
        <p:spPr>
          <a:xfrm>
            <a:off x="6096000" y="1666100"/>
            <a:ext cx="54108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have to take in mind that the axes are ranked in order of importance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Difference between clusters among the first principal component (PC1) are morE important than differences among PC2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3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practice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66" name="Google Shape;1566;p13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67" name="Google Shape;156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8175" y="2031550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2184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673" y="9832"/>
            <a:ext cx="1221408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32575"/>
            <a:ext cx="9813529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4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219" name="Google Shape;219;p24"/>
            <p:cNvGrpSpPr/>
            <p:nvPr/>
          </p:nvGrpSpPr>
          <p:grpSpPr>
            <a:xfrm>
              <a:off x="1041125" y="759150"/>
              <a:ext cx="10248900" cy="5874900"/>
              <a:chOff x="1041125" y="759150"/>
              <a:chExt cx="10248900" cy="5874900"/>
            </a:xfrm>
          </p:grpSpPr>
          <p:sp>
            <p:nvSpPr>
              <p:cNvPr id="220" name="Google Shape;220;p24"/>
              <p:cNvSpPr/>
              <p:nvPr/>
            </p:nvSpPr>
            <p:spPr>
              <a:xfrm>
                <a:off x="1041125" y="1432575"/>
                <a:ext cx="10248900" cy="152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1" name="Google Shape;221;p24"/>
              <p:cNvGrpSpPr/>
              <p:nvPr/>
            </p:nvGrpSpPr>
            <p:grpSpPr>
              <a:xfrm>
                <a:off x="10039025" y="759150"/>
                <a:ext cx="1251000" cy="5874900"/>
                <a:chOff x="10039025" y="759150"/>
                <a:chExt cx="1251000" cy="5874900"/>
              </a:xfrm>
            </p:grpSpPr>
            <p:sp>
              <p:nvSpPr>
                <p:cNvPr id="222" name="Google Shape;222;p24"/>
                <p:cNvSpPr/>
                <p:nvPr/>
              </p:nvSpPr>
              <p:spPr>
                <a:xfrm rot="5400000">
                  <a:off x="8051350" y="3615000"/>
                  <a:ext cx="5874900" cy="163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24"/>
                <p:cNvSpPr/>
                <p:nvPr/>
              </p:nvSpPr>
              <p:spPr>
                <a:xfrm rot="5400000">
                  <a:off x="10306625" y="5646375"/>
                  <a:ext cx="715800" cy="125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24" name="Google Shape;224;p24"/>
            <p:cNvSpPr/>
            <p:nvPr/>
          </p:nvSpPr>
          <p:spPr>
            <a:xfrm>
              <a:off x="429825" y="5874200"/>
              <a:ext cx="10468500" cy="75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24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32575"/>
            <a:ext cx="9813523" cy="5178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25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235" name="Google Shape;235;p25"/>
            <p:cNvGrpSpPr/>
            <p:nvPr/>
          </p:nvGrpSpPr>
          <p:grpSpPr>
            <a:xfrm>
              <a:off x="1041125" y="759150"/>
              <a:ext cx="10248900" cy="5874900"/>
              <a:chOff x="1041125" y="759150"/>
              <a:chExt cx="10248900" cy="5874900"/>
            </a:xfrm>
          </p:grpSpPr>
          <p:sp>
            <p:nvSpPr>
              <p:cNvPr id="236" name="Google Shape;236;p25"/>
              <p:cNvSpPr/>
              <p:nvPr/>
            </p:nvSpPr>
            <p:spPr>
              <a:xfrm>
                <a:off x="1041125" y="1432575"/>
                <a:ext cx="10248900" cy="181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7" name="Google Shape;237;p25"/>
              <p:cNvGrpSpPr/>
              <p:nvPr/>
            </p:nvGrpSpPr>
            <p:grpSpPr>
              <a:xfrm>
                <a:off x="10039025" y="759150"/>
                <a:ext cx="1251000" cy="5874900"/>
                <a:chOff x="10039025" y="759150"/>
                <a:chExt cx="1251000" cy="5874900"/>
              </a:xfrm>
            </p:grpSpPr>
            <p:sp>
              <p:nvSpPr>
                <p:cNvPr id="238" name="Google Shape;238;p25"/>
                <p:cNvSpPr/>
                <p:nvPr/>
              </p:nvSpPr>
              <p:spPr>
                <a:xfrm rot="5400000">
                  <a:off x="8051350" y="3615000"/>
                  <a:ext cx="5874900" cy="1632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5"/>
                <p:cNvSpPr/>
                <p:nvPr/>
              </p:nvSpPr>
              <p:spPr>
                <a:xfrm rot="5400000">
                  <a:off x="10306625" y="5646375"/>
                  <a:ext cx="715800" cy="12510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0" name="Google Shape;240;p25"/>
            <p:cNvSpPr/>
            <p:nvPr/>
          </p:nvSpPr>
          <p:spPr>
            <a:xfrm>
              <a:off x="429825" y="5874200"/>
              <a:ext cx="10468500" cy="75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25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32575"/>
            <a:ext cx="9813523" cy="51786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26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251" name="Google Shape;251;p26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252" name="Google Shape;252;p26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4" name="Google Shape;254;p26"/>
            <p:cNvSpPr/>
            <p:nvPr/>
          </p:nvSpPr>
          <p:spPr>
            <a:xfrm>
              <a:off x="429825" y="5874200"/>
              <a:ext cx="10468500" cy="75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26"/>
          <p:cNvGrpSpPr/>
          <p:nvPr/>
        </p:nvGrpSpPr>
        <p:grpSpPr>
          <a:xfrm>
            <a:off x="1567425" y="1298325"/>
            <a:ext cx="9527700" cy="5224500"/>
            <a:chOff x="1394325" y="1374525"/>
            <a:chExt cx="9527700" cy="5224500"/>
          </a:xfrm>
        </p:grpSpPr>
        <p:sp>
          <p:nvSpPr>
            <p:cNvPr id="256" name="Google Shape;256;p26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26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6" name="Google Shape;2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32575"/>
            <a:ext cx="9813523" cy="517865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/>
          <p:nvPr/>
        </p:nvSpPr>
        <p:spPr>
          <a:xfrm>
            <a:off x="429825" y="5874200"/>
            <a:ext cx="34482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8147525" y="759150"/>
            <a:ext cx="3142500" cy="5874900"/>
            <a:chOff x="8147525" y="759150"/>
            <a:chExt cx="3142500" cy="5874900"/>
          </a:xfrm>
        </p:grpSpPr>
        <p:sp>
          <p:nvSpPr>
            <p:cNvPr id="269" name="Google Shape;269;p27"/>
            <p:cNvSpPr/>
            <p:nvPr/>
          </p:nvSpPr>
          <p:spPr>
            <a:xfrm rot="5400000">
              <a:off x="8051350" y="3615000"/>
              <a:ext cx="5874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 rot="5400000">
              <a:off x="9360875" y="4700625"/>
              <a:ext cx="715800" cy="3142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27"/>
          <p:cNvGrpSpPr/>
          <p:nvPr/>
        </p:nvGrpSpPr>
        <p:grpSpPr>
          <a:xfrm>
            <a:off x="1567425" y="1298325"/>
            <a:ext cx="9527700" cy="5224500"/>
            <a:chOff x="1394325" y="1374525"/>
            <a:chExt cx="9527700" cy="5224500"/>
          </a:xfrm>
        </p:grpSpPr>
        <p:sp>
          <p:nvSpPr>
            <p:cNvPr id="272" name="Google Shape;272;p27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7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461825" y="5807375"/>
            <a:ext cx="10748700" cy="81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3" name="Google Shape;2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32575"/>
            <a:ext cx="9813523" cy="51786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28"/>
          <p:cNvGrpSpPr/>
          <p:nvPr/>
        </p:nvGrpSpPr>
        <p:grpSpPr>
          <a:xfrm>
            <a:off x="1567425" y="1298325"/>
            <a:ext cx="9527700" cy="5224500"/>
            <a:chOff x="1394325" y="1374525"/>
            <a:chExt cx="9527700" cy="5224500"/>
          </a:xfrm>
        </p:grpSpPr>
        <p:sp>
          <p:nvSpPr>
            <p:cNvPr id="285" name="Google Shape;285;p28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28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461825" y="5807375"/>
            <a:ext cx="10748700" cy="81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5" name="Google Shape;295;p2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32575"/>
            <a:ext cx="9813512" cy="517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9"/>
          <p:cNvGrpSpPr/>
          <p:nvPr/>
        </p:nvGrpSpPr>
        <p:grpSpPr>
          <a:xfrm>
            <a:off x="1567425" y="1298325"/>
            <a:ext cx="9527700" cy="5224500"/>
            <a:chOff x="1394325" y="1374525"/>
            <a:chExt cx="9527700" cy="5224500"/>
          </a:xfrm>
        </p:grpSpPr>
        <p:sp>
          <p:nvSpPr>
            <p:cNvPr id="298" name="Google Shape;298;p29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9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29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461825" y="5807375"/>
            <a:ext cx="10748700" cy="81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2216725" y="2736275"/>
            <a:ext cx="6582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849575" y="3015675"/>
            <a:ext cx="6582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731975" y="3015675"/>
            <a:ext cx="6582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1782625" y="3015675"/>
            <a:ext cx="6582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5000" y="5807375"/>
            <a:ext cx="1362480" cy="8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14" name="Google Shape;31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0646"/>
            <a:ext cx="9813418" cy="51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/>
          <p:nvPr/>
        </p:nvSpPr>
        <p:spPr>
          <a:xfrm>
            <a:off x="463125" y="5830450"/>
            <a:ext cx="10632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30"/>
          <p:cNvGrpSpPr/>
          <p:nvPr/>
        </p:nvGrpSpPr>
        <p:grpSpPr>
          <a:xfrm>
            <a:off x="1567425" y="1298325"/>
            <a:ext cx="9527700" cy="5224500"/>
            <a:chOff x="1394325" y="1374525"/>
            <a:chExt cx="9527700" cy="5224500"/>
          </a:xfrm>
        </p:grpSpPr>
        <p:sp>
          <p:nvSpPr>
            <p:cNvPr id="317" name="Google Shape;317;p30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30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0650"/>
            <a:ext cx="9813500" cy="517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329" name="Google Shape;329;p31"/>
            <p:cNvSpPr/>
            <p:nvPr/>
          </p:nvSpPr>
          <p:spPr>
            <a:xfrm>
              <a:off x="1030200" y="1440650"/>
              <a:ext cx="9880200" cy="20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31"/>
          <p:cNvSpPr/>
          <p:nvPr/>
        </p:nvSpPr>
        <p:spPr>
          <a:xfrm>
            <a:off x="463125" y="5830450"/>
            <a:ext cx="102597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488200" y="2244200"/>
            <a:ext cx="11184300" cy="25575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ES" sz="4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4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8" name="Google Shape;338;p3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39" name="Google Shape;3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0650"/>
            <a:ext cx="9813500" cy="51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225" y="1440650"/>
            <a:ext cx="9813500" cy="51786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32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342" name="Google Shape;342;p32"/>
            <p:cNvSpPr/>
            <p:nvPr/>
          </p:nvSpPr>
          <p:spPr>
            <a:xfrm>
              <a:off x="1030200" y="1440650"/>
              <a:ext cx="9880200" cy="20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32"/>
          <p:cNvSpPr/>
          <p:nvPr/>
        </p:nvSpPr>
        <p:spPr>
          <a:xfrm>
            <a:off x="463125" y="5830450"/>
            <a:ext cx="1771500" cy="67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0650"/>
            <a:ext cx="9813500" cy="5178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3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354" name="Google Shape;354;p33"/>
            <p:cNvSpPr/>
            <p:nvPr/>
          </p:nvSpPr>
          <p:spPr>
            <a:xfrm>
              <a:off x="1030200" y="1440650"/>
              <a:ext cx="9880200" cy="20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" name="Google Shape;356;p33"/>
          <p:cNvSpPr/>
          <p:nvPr/>
        </p:nvSpPr>
        <p:spPr>
          <a:xfrm>
            <a:off x="463125" y="5830450"/>
            <a:ext cx="1771500" cy="67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64" name="Google Shape;3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0650"/>
            <a:ext cx="9813500" cy="517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34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366" name="Google Shape;366;p34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367" name="Google Shape;367;p34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4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9" name="Google Shape;369;p34"/>
            <p:cNvSpPr/>
            <p:nvPr/>
          </p:nvSpPr>
          <p:spPr>
            <a:xfrm>
              <a:off x="429825" y="5874200"/>
              <a:ext cx="10468500" cy="75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34"/>
          <p:cNvGrpSpPr/>
          <p:nvPr/>
        </p:nvGrpSpPr>
        <p:grpSpPr>
          <a:xfrm>
            <a:off x="1030200" y="1440650"/>
            <a:ext cx="10259825" cy="369500"/>
            <a:chOff x="1030200" y="1440650"/>
            <a:chExt cx="10259825" cy="369500"/>
          </a:xfrm>
        </p:grpSpPr>
        <p:sp>
          <p:nvSpPr>
            <p:cNvPr id="371" name="Google Shape;371;p34"/>
            <p:cNvSpPr/>
            <p:nvPr/>
          </p:nvSpPr>
          <p:spPr>
            <a:xfrm>
              <a:off x="1030200" y="1440650"/>
              <a:ext cx="9880200" cy="20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10468025" y="1527250"/>
              <a:ext cx="822000" cy="28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80" name="Google Shape;3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0650"/>
            <a:ext cx="9813500" cy="517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35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382" name="Google Shape;382;p35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383" name="Google Shape;383;p35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35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5" name="Google Shape;385;p35"/>
            <p:cNvSpPr/>
            <p:nvPr/>
          </p:nvSpPr>
          <p:spPr>
            <a:xfrm>
              <a:off x="429825" y="5874200"/>
              <a:ext cx="10468500" cy="75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p35"/>
          <p:cNvGrpSpPr/>
          <p:nvPr/>
        </p:nvGrpSpPr>
        <p:grpSpPr>
          <a:xfrm>
            <a:off x="1030200" y="1440650"/>
            <a:ext cx="10259825" cy="369500"/>
            <a:chOff x="1030200" y="1440650"/>
            <a:chExt cx="10259825" cy="369500"/>
          </a:xfrm>
        </p:grpSpPr>
        <p:sp>
          <p:nvSpPr>
            <p:cNvPr id="387" name="Google Shape;387;p35"/>
            <p:cNvSpPr/>
            <p:nvPr/>
          </p:nvSpPr>
          <p:spPr>
            <a:xfrm>
              <a:off x="1030200" y="1440650"/>
              <a:ext cx="9880200" cy="20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10468025" y="1527250"/>
              <a:ext cx="822000" cy="28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35"/>
          <p:cNvSpPr/>
          <p:nvPr/>
        </p:nvSpPr>
        <p:spPr>
          <a:xfrm>
            <a:off x="5213425" y="4763225"/>
            <a:ext cx="1771500" cy="4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6" name="Google Shape;396;p3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97" name="Google Shape;3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0650"/>
            <a:ext cx="9813500" cy="517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36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399" name="Google Shape;399;p36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400" name="Google Shape;400;p36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6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2" name="Google Shape;402;p36"/>
            <p:cNvSpPr/>
            <p:nvPr/>
          </p:nvSpPr>
          <p:spPr>
            <a:xfrm>
              <a:off x="429825" y="5874200"/>
              <a:ext cx="10468500" cy="75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36"/>
          <p:cNvGrpSpPr/>
          <p:nvPr/>
        </p:nvGrpSpPr>
        <p:grpSpPr>
          <a:xfrm>
            <a:off x="1030200" y="1440650"/>
            <a:ext cx="10259825" cy="369500"/>
            <a:chOff x="1030200" y="1440650"/>
            <a:chExt cx="10259825" cy="369500"/>
          </a:xfrm>
        </p:grpSpPr>
        <p:sp>
          <p:nvSpPr>
            <p:cNvPr id="404" name="Google Shape;404;p36"/>
            <p:cNvSpPr/>
            <p:nvPr/>
          </p:nvSpPr>
          <p:spPr>
            <a:xfrm>
              <a:off x="1030200" y="1440650"/>
              <a:ext cx="9880200" cy="20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6"/>
            <p:cNvSpPr/>
            <p:nvPr/>
          </p:nvSpPr>
          <p:spPr>
            <a:xfrm>
              <a:off x="10468025" y="1527250"/>
              <a:ext cx="822000" cy="28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36"/>
          <p:cNvSpPr/>
          <p:nvPr/>
        </p:nvSpPr>
        <p:spPr>
          <a:xfrm>
            <a:off x="5213425" y="4763225"/>
            <a:ext cx="1771500" cy="4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14" name="Google Shape;4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0650"/>
            <a:ext cx="9813500" cy="51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225" y="1440650"/>
            <a:ext cx="9813482" cy="517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37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417" name="Google Shape;417;p37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418" name="Google Shape;418;p37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7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0" name="Google Shape;420;p37"/>
            <p:cNvSpPr/>
            <p:nvPr/>
          </p:nvSpPr>
          <p:spPr>
            <a:xfrm>
              <a:off x="429825" y="5874200"/>
              <a:ext cx="10468500" cy="759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37"/>
          <p:cNvGrpSpPr/>
          <p:nvPr/>
        </p:nvGrpSpPr>
        <p:grpSpPr>
          <a:xfrm>
            <a:off x="1030200" y="1440650"/>
            <a:ext cx="10259825" cy="369500"/>
            <a:chOff x="1030200" y="1440650"/>
            <a:chExt cx="10259825" cy="369500"/>
          </a:xfrm>
        </p:grpSpPr>
        <p:sp>
          <p:nvSpPr>
            <p:cNvPr id="422" name="Google Shape;422;p37"/>
            <p:cNvSpPr/>
            <p:nvPr/>
          </p:nvSpPr>
          <p:spPr>
            <a:xfrm>
              <a:off x="1030200" y="1440650"/>
              <a:ext cx="9880200" cy="20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10468025" y="1527250"/>
              <a:ext cx="822000" cy="28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0" name="Google Shape;430;p3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31" name="Google Shape;4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0650"/>
            <a:ext cx="9813500" cy="5178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38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433" name="Google Shape;433;p38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434" name="Google Shape;434;p38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6" name="Google Shape;436;p38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38"/>
          <p:cNvSpPr/>
          <p:nvPr/>
        </p:nvSpPr>
        <p:spPr>
          <a:xfrm>
            <a:off x="534225" y="5860025"/>
            <a:ext cx="1509900" cy="56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38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440" name="Google Shape;440;p38"/>
            <p:cNvSpPr/>
            <p:nvPr/>
          </p:nvSpPr>
          <p:spPr>
            <a:xfrm>
              <a:off x="1030200" y="1440650"/>
              <a:ext cx="9880200" cy="20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8" name="Google Shape;448;p3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49" name="Google Shape;4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700"/>
            <a:ext cx="9813435" cy="517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39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451" name="Google Shape;451;p39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452" name="Google Shape;452;p39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9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4" name="Google Shape;454;p39"/>
            <p:cNvSpPr/>
            <p:nvPr/>
          </p:nvSpPr>
          <p:spPr>
            <a:xfrm>
              <a:off x="429825" y="6032400"/>
              <a:ext cx="10468500" cy="601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39"/>
          <p:cNvSpPr/>
          <p:nvPr/>
        </p:nvSpPr>
        <p:spPr>
          <a:xfrm>
            <a:off x="534150" y="5735875"/>
            <a:ext cx="1414500" cy="60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39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458" name="Google Shape;458;p39"/>
            <p:cNvSpPr/>
            <p:nvPr/>
          </p:nvSpPr>
          <p:spPr>
            <a:xfrm>
              <a:off x="1030200" y="1440650"/>
              <a:ext cx="9880200" cy="20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67" name="Google Shape;4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700"/>
            <a:ext cx="9813424" cy="5178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40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469" name="Google Shape;469;p40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470" name="Google Shape;470;p40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0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" name="Google Shape;472;p40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" name="Google Shape;473;p40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40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475" name="Google Shape;475;p40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p4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84" name="Google Shape;4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700"/>
            <a:ext cx="9813465" cy="517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1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486" name="Google Shape;486;p41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487" name="Google Shape;487;p41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1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41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41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41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492" name="Google Shape;492;p41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488200" y="2244200"/>
            <a:ext cx="11184300" cy="25575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ES" sz="40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0" i="0" lang="es-ES" sz="4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-distributed </a:t>
            </a:r>
            <a:r>
              <a:rPr b="1" i="0" lang="es-ES" sz="40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0" i="0" lang="es-ES" sz="4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tochastic </a:t>
            </a:r>
            <a:endParaRPr b="0" i="0" sz="4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-ES" sz="40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0" i="0" lang="es-ES" sz="4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eighbor </a:t>
            </a:r>
            <a:r>
              <a:rPr b="1" i="0" lang="es-ES" sz="40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0" i="0" lang="es-ES" sz="40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mbedding</a:t>
            </a:r>
            <a:endParaRPr b="0" i="0" sz="4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0" name="Google Shape;500;p4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700"/>
            <a:ext cx="9813447" cy="517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42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503" name="Google Shape;503;p42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504" name="Google Shape;504;p42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2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6" name="Google Shape;506;p42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7" name="Google Shape;507;p42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" name="Google Shape;508;p42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509" name="Google Shape;509;p42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18" name="Google Shape;5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700"/>
            <a:ext cx="9813453" cy="5178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43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520" name="Google Shape;520;p43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521" name="Google Shape;521;p43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43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" name="Google Shape;523;p43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4" name="Google Shape;524;p43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5" name="Google Shape;525;p43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526" name="Google Shape;526;p43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4" name="Google Shape;534;p4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35" name="Google Shape;5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700"/>
            <a:ext cx="9813482" cy="517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44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537" name="Google Shape;537;p44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538" name="Google Shape;538;p44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44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0" name="Google Shape;540;p44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1" name="Google Shape;541;p44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" name="Google Shape;542;p44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543" name="Google Shape;543;p44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1" name="Google Shape;551;p4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52" name="Google Shape;55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700"/>
            <a:ext cx="9813482" cy="517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45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554" name="Google Shape;554;p45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555" name="Google Shape;555;p45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45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7" name="Google Shape;557;p45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8" name="Google Shape;558;p45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9" name="Google Shape;559;p45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560" name="Google Shape;560;p45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8" name="Google Shape;568;p4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69" name="Google Shape;5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188" y="1444675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46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571" name="Google Shape;571;p46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572" name="Google Shape;572;p46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46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4" name="Google Shape;574;p46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46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" name="Google Shape;576;p46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577" name="Google Shape;577;p46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5" name="Google Shape;585;p4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86" name="Google Shape;5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75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47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588" name="Google Shape;588;p47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589" name="Google Shape;589;p47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7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1" name="Google Shape;591;p47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47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3" name="Google Shape;593;p47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594" name="Google Shape;594;p47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2" name="Google Shape;602;p4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03" name="Google Shape;60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75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48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605" name="Google Shape;605;p48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606" name="Google Shape;606;p48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48"/>
              <p:cNvSpPr/>
              <p:nvPr/>
            </p:nvSpPr>
            <p:spPr>
              <a:xfrm rot="5400000">
                <a:off x="10356275" y="5696025"/>
                <a:ext cx="6165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8" name="Google Shape;608;p48"/>
            <p:cNvSpPr/>
            <p:nvPr/>
          </p:nvSpPr>
          <p:spPr>
            <a:xfrm>
              <a:off x="429825" y="6084325"/>
              <a:ext cx="10468500" cy="549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48"/>
          <p:cNvSpPr/>
          <p:nvPr/>
        </p:nvSpPr>
        <p:spPr>
          <a:xfrm>
            <a:off x="534275" y="5759150"/>
            <a:ext cx="1824900" cy="54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48"/>
          <p:cNvPicPr preferRelativeResize="0"/>
          <p:nvPr/>
        </p:nvPicPr>
        <p:blipFill rotWithShape="1">
          <a:blip r:embed="rId4">
            <a:alphaModFix/>
          </a:blip>
          <a:srcRect b="0" l="69059" r="0" t="59166"/>
          <a:stretch/>
        </p:blipFill>
        <p:spPr>
          <a:xfrm>
            <a:off x="8042375" y="3887475"/>
            <a:ext cx="3036375" cy="21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8"/>
          <p:cNvSpPr/>
          <p:nvPr/>
        </p:nvSpPr>
        <p:spPr>
          <a:xfrm>
            <a:off x="7989475" y="5668850"/>
            <a:ext cx="3174900" cy="54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8"/>
          <p:cNvSpPr/>
          <p:nvPr/>
        </p:nvSpPr>
        <p:spPr>
          <a:xfrm>
            <a:off x="9386450" y="5359425"/>
            <a:ext cx="1999500" cy="54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8"/>
          <p:cNvSpPr/>
          <p:nvPr/>
        </p:nvSpPr>
        <p:spPr>
          <a:xfrm>
            <a:off x="10766525" y="3887475"/>
            <a:ext cx="813600" cy="14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48"/>
          <p:cNvGrpSpPr/>
          <p:nvPr/>
        </p:nvGrpSpPr>
        <p:grpSpPr>
          <a:xfrm>
            <a:off x="1030200" y="1195675"/>
            <a:ext cx="10259700" cy="5423700"/>
            <a:chOff x="1030200" y="1195675"/>
            <a:chExt cx="10259700" cy="5423700"/>
          </a:xfrm>
        </p:grpSpPr>
        <p:sp>
          <p:nvSpPr>
            <p:cNvPr id="615" name="Google Shape;615;p48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8"/>
            <p:cNvSpPr/>
            <p:nvPr/>
          </p:nvSpPr>
          <p:spPr>
            <a:xfrm>
              <a:off x="10910400" y="1195675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7" name="Google Shape;617;p48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4" name="Google Shape;624;p4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5" name="Google Shape;62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75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Google Shape;626;p49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627" name="Google Shape;627;p49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628" name="Google Shape;628;p49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49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0" name="Google Shape;630;p49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1" name="Google Shape;631;p49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632" name="Google Shape;632;p49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49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1" name="Google Shape;641;p5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2" name="Google Shape;6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75"/>
            <a:ext cx="9813553" cy="5178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50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644" name="Google Shape;644;p50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645" name="Google Shape;645;p50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50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7" name="Google Shape;647;p50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8" name="Google Shape;648;p50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649" name="Google Shape;649;p50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0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50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8" name="Google Shape;658;p5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59" name="Google Shape;65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63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0" name="Google Shape;660;p51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661" name="Google Shape;661;p51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662" name="Google Shape;662;p51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1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4" name="Google Shape;664;p51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5" name="Google Shape;665;p51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666" name="Google Shape;666;p51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1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p51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5" name="Google Shape;675;p5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6" name="Google Shape;6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63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" name="Google Shape;677;p52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678" name="Google Shape;678;p52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679" name="Google Shape;679;p52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52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1" name="Google Shape;681;p52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52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683" name="Google Shape;683;p52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5" name="Google Shape;685;p52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92" name="Google Shape;692;p5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93" name="Google Shape;69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63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53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695" name="Google Shape;695;p53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696" name="Google Shape;696;p53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 rot="5400000">
                <a:off x="10389275" y="5729150"/>
                <a:ext cx="5505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8" name="Google Shape;698;p53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53"/>
          <p:cNvGrpSpPr/>
          <p:nvPr/>
        </p:nvGrpSpPr>
        <p:grpSpPr>
          <a:xfrm>
            <a:off x="1030200" y="1195675"/>
            <a:ext cx="10259775" cy="5423700"/>
            <a:chOff x="1030200" y="1195675"/>
            <a:chExt cx="10259775" cy="5423700"/>
          </a:xfrm>
        </p:grpSpPr>
        <p:sp>
          <p:nvSpPr>
            <p:cNvPr id="700" name="Google Shape;700;p53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10841175" y="1195675"/>
              <a:ext cx="4488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2" name="Google Shape;702;p53"/>
          <p:cNvSpPr/>
          <p:nvPr/>
        </p:nvSpPr>
        <p:spPr>
          <a:xfrm>
            <a:off x="429825" y="5357100"/>
            <a:ext cx="1293000" cy="87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3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0" name="Google Shape;710;p5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11" name="Google Shape;71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63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2" name="Google Shape;712;p54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713" name="Google Shape;713;p54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714" name="Google Shape;714;p54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54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6" name="Google Shape;716;p54"/>
            <p:cNvSpPr/>
            <p:nvPr/>
          </p:nvSpPr>
          <p:spPr>
            <a:xfrm>
              <a:off x="429825" y="6070600"/>
              <a:ext cx="10468500" cy="56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7" name="Google Shape;717;p54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718" name="Google Shape;718;p54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4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54"/>
          <p:cNvSpPr/>
          <p:nvPr/>
        </p:nvSpPr>
        <p:spPr>
          <a:xfrm>
            <a:off x="463125" y="5795825"/>
            <a:ext cx="10146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27" name="Google Shape;727;p5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28" name="Google Shape;72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63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55"/>
          <p:cNvGrpSpPr/>
          <p:nvPr/>
        </p:nvGrpSpPr>
        <p:grpSpPr>
          <a:xfrm>
            <a:off x="10039025" y="759150"/>
            <a:ext cx="1251000" cy="5874900"/>
            <a:chOff x="10039025" y="759150"/>
            <a:chExt cx="1251000" cy="5874900"/>
          </a:xfrm>
        </p:grpSpPr>
        <p:sp>
          <p:nvSpPr>
            <p:cNvPr id="730" name="Google Shape;730;p55"/>
            <p:cNvSpPr/>
            <p:nvPr/>
          </p:nvSpPr>
          <p:spPr>
            <a:xfrm rot="5400000">
              <a:off x="8051350" y="3615000"/>
              <a:ext cx="5874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5"/>
            <p:cNvSpPr/>
            <p:nvPr/>
          </p:nvSpPr>
          <p:spPr>
            <a:xfrm rot="5400000">
              <a:off x="10306625" y="5646375"/>
              <a:ext cx="715800" cy="125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55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733" name="Google Shape;733;p55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p55"/>
          <p:cNvSpPr/>
          <p:nvPr/>
        </p:nvSpPr>
        <p:spPr>
          <a:xfrm>
            <a:off x="429825" y="5357100"/>
            <a:ext cx="1293000" cy="10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2" name="Google Shape;742;p5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43" name="Google Shape;74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44663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p56"/>
          <p:cNvGrpSpPr/>
          <p:nvPr/>
        </p:nvGrpSpPr>
        <p:grpSpPr>
          <a:xfrm>
            <a:off x="10039025" y="759150"/>
            <a:ext cx="1251000" cy="5874900"/>
            <a:chOff x="10039025" y="759150"/>
            <a:chExt cx="1251000" cy="5874900"/>
          </a:xfrm>
        </p:grpSpPr>
        <p:sp>
          <p:nvSpPr>
            <p:cNvPr id="745" name="Google Shape;745;p56"/>
            <p:cNvSpPr/>
            <p:nvPr/>
          </p:nvSpPr>
          <p:spPr>
            <a:xfrm rot="5400000">
              <a:off x="8051350" y="3615000"/>
              <a:ext cx="5874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6"/>
            <p:cNvSpPr/>
            <p:nvPr/>
          </p:nvSpPr>
          <p:spPr>
            <a:xfrm rot="5400000">
              <a:off x="10306625" y="5646375"/>
              <a:ext cx="715800" cy="125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56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748" name="Google Shape;748;p56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0" name="Google Shape;750;p56"/>
          <p:cNvSpPr/>
          <p:nvPr/>
        </p:nvSpPr>
        <p:spPr>
          <a:xfrm>
            <a:off x="429825" y="5357100"/>
            <a:ext cx="1293000" cy="10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7" name="Google Shape;757;p5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58" name="Google Shape;75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7238" y="1444663"/>
            <a:ext cx="9657526" cy="5178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9" name="Google Shape;759;p57"/>
          <p:cNvGrpSpPr/>
          <p:nvPr/>
        </p:nvGrpSpPr>
        <p:grpSpPr>
          <a:xfrm>
            <a:off x="429825" y="759150"/>
            <a:ext cx="10860200" cy="5874900"/>
            <a:chOff x="429825" y="759150"/>
            <a:chExt cx="10860200" cy="5874900"/>
          </a:xfrm>
        </p:grpSpPr>
        <p:grpSp>
          <p:nvGrpSpPr>
            <p:cNvPr id="760" name="Google Shape;760;p57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761" name="Google Shape;761;p57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57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3" name="Google Shape;763;p57"/>
            <p:cNvSpPr/>
            <p:nvPr/>
          </p:nvSpPr>
          <p:spPr>
            <a:xfrm>
              <a:off x="429825" y="5855100"/>
              <a:ext cx="10468500" cy="778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57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765" name="Google Shape;765;p57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7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3" name="Google Shape;773;p5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74" name="Google Shape;77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44663"/>
            <a:ext cx="9403384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58"/>
          <p:cNvGrpSpPr/>
          <p:nvPr/>
        </p:nvGrpSpPr>
        <p:grpSpPr>
          <a:xfrm>
            <a:off x="10039025" y="759150"/>
            <a:ext cx="1251000" cy="5874900"/>
            <a:chOff x="10039025" y="759150"/>
            <a:chExt cx="1251000" cy="5874900"/>
          </a:xfrm>
        </p:grpSpPr>
        <p:sp>
          <p:nvSpPr>
            <p:cNvPr id="776" name="Google Shape;776;p58"/>
            <p:cNvSpPr/>
            <p:nvPr/>
          </p:nvSpPr>
          <p:spPr>
            <a:xfrm rot="5400000">
              <a:off x="8051350" y="3615000"/>
              <a:ext cx="5874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8"/>
            <p:cNvSpPr/>
            <p:nvPr/>
          </p:nvSpPr>
          <p:spPr>
            <a:xfrm rot="5400000">
              <a:off x="10306625" y="5646375"/>
              <a:ext cx="715800" cy="125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8" name="Google Shape;778;p58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779" name="Google Shape;779;p58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8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1" name="Google Shape;781;p58"/>
          <p:cNvSpPr/>
          <p:nvPr/>
        </p:nvSpPr>
        <p:spPr>
          <a:xfrm>
            <a:off x="429825" y="5357100"/>
            <a:ext cx="1293000" cy="10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8" name="Google Shape;788;p5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89" name="Google Shape;7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13" y="1444675"/>
            <a:ext cx="9403384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0" name="Google Shape;790;p59"/>
          <p:cNvGrpSpPr/>
          <p:nvPr/>
        </p:nvGrpSpPr>
        <p:grpSpPr>
          <a:xfrm>
            <a:off x="10039025" y="759150"/>
            <a:ext cx="1251000" cy="5874900"/>
            <a:chOff x="10039025" y="759150"/>
            <a:chExt cx="1251000" cy="5874900"/>
          </a:xfrm>
        </p:grpSpPr>
        <p:sp>
          <p:nvSpPr>
            <p:cNvPr id="791" name="Google Shape;791;p59"/>
            <p:cNvSpPr/>
            <p:nvPr/>
          </p:nvSpPr>
          <p:spPr>
            <a:xfrm rot="5400000">
              <a:off x="8051350" y="3615000"/>
              <a:ext cx="5874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9"/>
            <p:cNvSpPr/>
            <p:nvPr/>
          </p:nvSpPr>
          <p:spPr>
            <a:xfrm rot="5400000">
              <a:off x="10306625" y="5646375"/>
              <a:ext cx="715800" cy="125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3" name="Google Shape;793;p59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794" name="Google Shape;794;p59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59"/>
          <p:cNvSpPr/>
          <p:nvPr/>
        </p:nvSpPr>
        <p:spPr>
          <a:xfrm>
            <a:off x="429825" y="5357100"/>
            <a:ext cx="1293000" cy="10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3" name="Google Shape;803;p6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04" name="Google Shape;80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44675"/>
            <a:ext cx="9403384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5" name="Google Shape;805;p60"/>
          <p:cNvGrpSpPr/>
          <p:nvPr/>
        </p:nvGrpSpPr>
        <p:grpSpPr>
          <a:xfrm>
            <a:off x="10039025" y="759150"/>
            <a:ext cx="1251000" cy="5874900"/>
            <a:chOff x="10039025" y="759150"/>
            <a:chExt cx="1251000" cy="5874900"/>
          </a:xfrm>
        </p:grpSpPr>
        <p:sp>
          <p:nvSpPr>
            <p:cNvPr id="806" name="Google Shape;806;p60"/>
            <p:cNvSpPr/>
            <p:nvPr/>
          </p:nvSpPr>
          <p:spPr>
            <a:xfrm rot="5400000">
              <a:off x="8051350" y="3615000"/>
              <a:ext cx="5874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0"/>
            <p:cNvSpPr/>
            <p:nvPr/>
          </p:nvSpPr>
          <p:spPr>
            <a:xfrm rot="5400000">
              <a:off x="10306625" y="5646375"/>
              <a:ext cx="715800" cy="125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p60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809" name="Google Shape;809;p60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0"/>
            <p:cNvSpPr/>
            <p:nvPr/>
          </p:nvSpPr>
          <p:spPr>
            <a:xfrm>
              <a:off x="10468025" y="1195675"/>
              <a:ext cx="8220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1" name="Google Shape;811;p60"/>
          <p:cNvSpPr/>
          <p:nvPr/>
        </p:nvSpPr>
        <p:spPr>
          <a:xfrm>
            <a:off x="429825" y="5357100"/>
            <a:ext cx="1293000" cy="10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8" name="Google Shape;818;p6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19" name="Google Shape;81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44675"/>
            <a:ext cx="9403384" cy="51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1"/>
          <p:cNvSpPr/>
          <p:nvPr/>
        </p:nvSpPr>
        <p:spPr>
          <a:xfrm rot="5400000">
            <a:off x="8051350" y="3615000"/>
            <a:ext cx="5874900" cy="16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1" name="Google Shape;821;p61"/>
          <p:cNvGrpSpPr/>
          <p:nvPr/>
        </p:nvGrpSpPr>
        <p:grpSpPr>
          <a:xfrm>
            <a:off x="1030200" y="1195675"/>
            <a:ext cx="10259825" cy="5423700"/>
            <a:chOff x="1030200" y="1195675"/>
            <a:chExt cx="10259825" cy="5423700"/>
          </a:xfrm>
        </p:grpSpPr>
        <p:sp>
          <p:nvSpPr>
            <p:cNvPr id="822" name="Google Shape;822;p61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1"/>
            <p:cNvSpPr/>
            <p:nvPr/>
          </p:nvSpPr>
          <p:spPr>
            <a:xfrm>
              <a:off x="10702625" y="1195675"/>
              <a:ext cx="5874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61"/>
          <p:cNvSpPr/>
          <p:nvPr/>
        </p:nvSpPr>
        <p:spPr>
          <a:xfrm>
            <a:off x="429825" y="5357100"/>
            <a:ext cx="1293000" cy="10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1"/>
          <p:cNvSpPr/>
          <p:nvPr/>
        </p:nvSpPr>
        <p:spPr>
          <a:xfrm>
            <a:off x="9997025" y="6194850"/>
            <a:ext cx="1293000" cy="4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539100" y="4212000"/>
            <a:ext cx="52401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b="0" i="0" lang="es-ES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tSNE is a technique of dimensionality reduction algorithm to visualize high-dimensional data.</a:t>
            </a:r>
            <a:endParaRPr b="0" i="0" sz="18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b="0" i="1" lang="es-ES" sz="1800" u="none" cap="none" strike="noStrike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Laurens van der Maaten</a:t>
            </a:r>
            <a:r>
              <a:rPr b="0" i="0" lang="es-ES" sz="18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2008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references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7" name="Google Shape;117;p1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440525"/>
            <a:ext cx="5535209" cy="517867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17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125" y="1642400"/>
            <a:ext cx="4395600" cy="24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32" name="Google Shape;832;p6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33" name="Google Shape;83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44675"/>
            <a:ext cx="9403384" cy="51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62"/>
          <p:cNvSpPr/>
          <p:nvPr/>
        </p:nvSpPr>
        <p:spPr>
          <a:xfrm rot="5400000">
            <a:off x="8051350" y="3615000"/>
            <a:ext cx="5874900" cy="163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2"/>
          <p:cNvSpPr/>
          <p:nvPr/>
        </p:nvSpPr>
        <p:spPr>
          <a:xfrm>
            <a:off x="539325" y="5795825"/>
            <a:ext cx="10146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6" name="Google Shape;836;p62"/>
          <p:cNvGrpSpPr/>
          <p:nvPr/>
        </p:nvGrpSpPr>
        <p:grpSpPr>
          <a:xfrm>
            <a:off x="1394325" y="1316800"/>
            <a:ext cx="9527700" cy="5224500"/>
            <a:chOff x="1394325" y="1374525"/>
            <a:chExt cx="9527700" cy="5224500"/>
          </a:xfrm>
        </p:grpSpPr>
        <p:sp>
          <p:nvSpPr>
            <p:cNvPr id="837" name="Google Shape;837;p62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2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p62"/>
          <p:cNvSpPr/>
          <p:nvPr/>
        </p:nvSpPr>
        <p:spPr>
          <a:xfrm>
            <a:off x="8904200" y="6370025"/>
            <a:ext cx="2017800" cy="24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2"/>
          <p:cNvSpPr/>
          <p:nvPr/>
        </p:nvSpPr>
        <p:spPr>
          <a:xfrm>
            <a:off x="10594725" y="6222725"/>
            <a:ext cx="260700" cy="24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7" name="Google Shape;847;p6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48" name="Google Shape;84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44675"/>
            <a:ext cx="9403384" cy="51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63"/>
          <p:cNvSpPr/>
          <p:nvPr/>
        </p:nvSpPr>
        <p:spPr>
          <a:xfrm>
            <a:off x="463125" y="5795825"/>
            <a:ext cx="10146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" name="Google Shape;850;p63"/>
          <p:cNvGrpSpPr/>
          <p:nvPr/>
        </p:nvGrpSpPr>
        <p:grpSpPr>
          <a:xfrm>
            <a:off x="1394325" y="1316800"/>
            <a:ext cx="9527700" cy="5224500"/>
            <a:chOff x="1394325" y="1374525"/>
            <a:chExt cx="9527700" cy="5224500"/>
          </a:xfrm>
        </p:grpSpPr>
        <p:sp>
          <p:nvSpPr>
            <p:cNvPr id="851" name="Google Shape;851;p63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3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3" name="Google Shape;853;p63"/>
          <p:cNvSpPr/>
          <p:nvPr/>
        </p:nvSpPr>
        <p:spPr>
          <a:xfrm>
            <a:off x="8904200" y="6333400"/>
            <a:ext cx="2017800" cy="28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60" name="Google Shape;860;p6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61" name="Google Shape;86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44675"/>
            <a:ext cx="9403372" cy="4825945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64"/>
          <p:cNvSpPr/>
          <p:nvPr/>
        </p:nvSpPr>
        <p:spPr>
          <a:xfrm>
            <a:off x="463125" y="5795825"/>
            <a:ext cx="16959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4"/>
          <p:cNvSpPr/>
          <p:nvPr/>
        </p:nvSpPr>
        <p:spPr>
          <a:xfrm>
            <a:off x="1109675" y="5606050"/>
            <a:ext cx="10297200" cy="7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4" name="Google Shape;864;p64"/>
          <p:cNvGrpSpPr/>
          <p:nvPr/>
        </p:nvGrpSpPr>
        <p:grpSpPr>
          <a:xfrm>
            <a:off x="1394325" y="1305250"/>
            <a:ext cx="9527700" cy="5224500"/>
            <a:chOff x="1394325" y="1374525"/>
            <a:chExt cx="9527700" cy="5224500"/>
          </a:xfrm>
        </p:grpSpPr>
        <p:sp>
          <p:nvSpPr>
            <p:cNvPr id="865" name="Google Shape;865;p64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7" name="Google Shape;867;p64"/>
          <p:cNvSpPr/>
          <p:nvPr/>
        </p:nvSpPr>
        <p:spPr>
          <a:xfrm>
            <a:off x="10266550" y="1298325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74" name="Google Shape;874;p6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75" name="Google Shape;8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4" y="1458324"/>
            <a:ext cx="9403431" cy="48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65"/>
          <p:cNvSpPr/>
          <p:nvPr/>
        </p:nvSpPr>
        <p:spPr>
          <a:xfrm>
            <a:off x="463125" y="5795825"/>
            <a:ext cx="16959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7" name="Google Shape;877;p65"/>
          <p:cNvGrpSpPr/>
          <p:nvPr/>
        </p:nvGrpSpPr>
        <p:grpSpPr>
          <a:xfrm>
            <a:off x="1394325" y="1374525"/>
            <a:ext cx="9527700" cy="5224500"/>
            <a:chOff x="1394325" y="1374525"/>
            <a:chExt cx="9527700" cy="5224500"/>
          </a:xfrm>
        </p:grpSpPr>
        <p:sp>
          <p:nvSpPr>
            <p:cNvPr id="878" name="Google Shape;878;p65"/>
            <p:cNvSpPr/>
            <p:nvPr/>
          </p:nvSpPr>
          <p:spPr>
            <a:xfrm>
              <a:off x="10714175" y="1374525"/>
              <a:ext cx="150000" cy="522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5"/>
            <p:cNvSpPr/>
            <p:nvPr/>
          </p:nvSpPr>
          <p:spPr>
            <a:xfrm rot="-5400000">
              <a:off x="6083175" y="-3230525"/>
              <a:ext cx="150000" cy="95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6" name="Google Shape;886;p6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87" name="Google Shape;88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58326"/>
            <a:ext cx="9403401" cy="48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66"/>
          <p:cNvSpPr/>
          <p:nvPr/>
        </p:nvSpPr>
        <p:spPr>
          <a:xfrm>
            <a:off x="463125" y="5795825"/>
            <a:ext cx="16959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9" name="Google Shape;889;p66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890" name="Google Shape;890;p66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6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8" name="Google Shape;898;p6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99" name="Google Shape;89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58325"/>
            <a:ext cx="9403401" cy="48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7"/>
          <p:cNvSpPr/>
          <p:nvPr/>
        </p:nvSpPr>
        <p:spPr>
          <a:xfrm>
            <a:off x="463125" y="5795825"/>
            <a:ext cx="16959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1" name="Google Shape;901;p67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902" name="Google Shape;902;p67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7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0" name="Google Shape;910;p6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11" name="Google Shape;91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55975"/>
            <a:ext cx="9403401" cy="48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68"/>
          <p:cNvSpPr/>
          <p:nvPr/>
        </p:nvSpPr>
        <p:spPr>
          <a:xfrm>
            <a:off x="463125" y="5795825"/>
            <a:ext cx="16959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3" name="Google Shape;913;p68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914" name="Google Shape;914;p68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8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2" name="Google Shape;922;p6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23" name="Google Shape;92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55975"/>
            <a:ext cx="9403401" cy="482595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9"/>
          <p:cNvSpPr/>
          <p:nvPr/>
        </p:nvSpPr>
        <p:spPr>
          <a:xfrm>
            <a:off x="463125" y="5795825"/>
            <a:ext cx="16959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5" name="Google Shape;925;p69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926" name="Google Shape;926;p69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9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4" name="Google Shape;934;p7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35" name="Google Shape;9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55975"/>
            <a:ext cx="9403401" cy="482596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70"/>
          <p:cNvSpPr/>
          <p:nvPr/>
        </p:nvSpPr>
        <p:spPr>
          <a:xfrm>
            <a:off x="463125" y="5795825"/>
            <a:ext cx="16959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7" name="Google Shape;937;p70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938" name="Google Shape;938;p70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0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46" name="Google Shape;946;p7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47" name="Google Shape;94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55974"/>
            <a:ext cx="9403401" cy="482595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71"/>
          <p:cNvSpPr/>
          <p:nvPr/>
        </p:nvSpPr>
        <p:spPr>
          <a:xfrm>
            <a:off x="463125" y="5795825"/>
            <a:ext cx="1695900" cy="8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" name="Google Shape;949;p71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950" name="Google Shape;950;p71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1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51100"/>
            <a:ext cx="9813547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8"/>
          <p:cNvGrpSpPr/>
          <p:nvPr/>
        </p:nvGrpSpPr>
        <p:grpSpPr>
          <a:xfrm>
            <a:off x="1041125" y="759150"/>
            <a:ext cx="10248900" cy="5874900"/>
            <a:chOff x="1041125" y="759150"/>
            <a:chExt cx="10248900" cy="5874900"/>
          </a:xfrm>
        </p:grpSpPr>
        <p:sp>
          <p:nvSpPr>
            <p:cNvPr id="128" name="Google Shape;128;p18"/>
            <p:cNvSpPr/>
            <p:nvPr/>
          </p:nvSpPr>
          <p:spPr>
            <a:xfrm>
              <a:off x="1041125" y="1451100"/>
              <a:ext cx="10248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" name="Google Shape;129;p18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130" name="Google Shape;130;p18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8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2" name="Google Shape;132;p18"/>
          <p:cNvSpPr/>
          <p:nvPr/>
        </p:nvSpPr>
        <p:spPr>
          <a:xfrm>
            <a:off x="429825" y="5874200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7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8" name="Google Shape;958;p7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59" name="Google Shape;95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55975"/>
            <a:ext cx="9403401" cy="4825951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2"/>
          <p:cNvSpPr/>
          <p:nvPr/>
        </p:nvSpPr>
        <p:spPr>
          <a:xfrm>
            <a:off x="463125" y="6044775"/>
            <a:ext cx="1488000" cy="5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2"/>
          <p:cNvSpPr/>
          <p:nvPr/>
        </p:nvSpPr>
        <p:spPr>
          <a:xfrm>
            <a:off x="463125" y="5769975"/>
            <a:ext cx="1095600" cy="57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2" name="Google Shape;962;p72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963" name="Google Shape;963;p72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2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71" name="Google Shape;971;p7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72" name="Google Shape;97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55974"/>
            <a:ext cx="9403401" cy="4825957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73"/>
          <p:cNvSpPr/>
          <p:nvPr/>
        </p:nvSpPr>
        <p:spPr>
          <a:xfrm>
            <a:off x="463125" y="5802325"/>
            <a:ext cx="1488000" cy="8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4" name="Google Shape;974;p73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975" name="Google Shape;975;p73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3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83" name="Google Shape;983;p7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84" name="Google Shape;98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55975"/>
            <a:ext cx="9403401" cy="4825948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74"/>
          <p:cNvSpPr/>
          <p:nvPr/>
        </p:nvSpPr>
        <p:spPr>
          <a:xfrm>
            <a:off x="463125" y="5802325"/>
            <a:ext cx="1488000" cy="8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6" name="Google Shape;986;p74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987" name="Google Shape;987;p74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4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7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5" name="Google Shape;995;p7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96" name="Google Shape;99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42" cy="517867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75"/>
          <p:cNvSpPr/>
          <p:nvPr/>
        </p:nvSpPr>
        <p:spPr>
          <a:xfrm>
            <a:off x="463125" y="5802325"/>
            <a:ext cx="10181700" cy="8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8" name="Google Shape;998;p75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999" name="Google Shape;999;p75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5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7" name="Google Shape;1007;p7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08" name="Google Shape;100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1"/>
            <a:ext cx="9443947" cy="5178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6"/>
          <p:cNvSpPr/>
          <p:nvPr/>
        </p:nvSpPr>
        <p:spPr>
          <a:xfrm>
            <a:off x="463125" y="5802325"/>
            <a:ext cx="10297200" cy="8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0" name="Google Shape;1010;p76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011" name="Google Shape;1011;p76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6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9" name="Google Shape;1019;p7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20" name="Google Shape;102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59" cy="517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77"/>
          <p:cNvSpPr/>
          <p:nvPr/>
        </p:nvSpPr>
        <p:spPr>
          <a:xfrm>
            <a:off x="463125" y="5802325"/>
            <a:ext cx="10297200" cy="8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2" name="Google Shape;1022;p77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023" name="Google Shape;1023;p77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7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1" name="Google Shape;1031;p7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32" name="Google Shape;103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59" cy="517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78"/>
          <p:cNvSpPr/>
          <p:nvPr/>
        </p:nvSpPr>
        <p:spPr>
          <a:xfrm>
            <a:off x="463125" y="5802325"/>
            <a:ext cx="10297200" cy="8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4" name="Google Shape;1034;p78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035" name="Google Shape;1035;p78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8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3" name="Google Shape;1043;p7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44" name="Google Shape;104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6" y="1451101"/>
            <a:ext cx="9443947" cy="517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79"/>
          <p:cNvSpPr/>
          <p:nvPr/>
        </p:nvSpPr>
        <p:spPr>
          <a:xfrm>
            <a:off x="463125" y="5802325"/>
            <a:ext cx="10297200" cy="8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6" name="Google Shape;1046;p79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047" name="Google Shape;1047;p79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9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5" name="Google Shape;1055;p8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56" name="Google Shape;10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47" cy="5178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80"/>
          <p:cNvSpPr/>
          <p:nvPr/>
        </p:nvSpPr>
        <p:spPr>
          <a:xfrm>
            <a:off x="463125" y="5802325"/>
            <a:ext cx="10297200" cy="81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8" name="Google Shape;1058;p80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059" name="Google Shape;1059;p80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80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67" name="Google Shape;1067;p8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68" name="Google Shape;106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47" cy="517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81"/>
          <p:cNvSpPr/>
          <p:nvPr/>
        </p:nvSpPr>
        <p:spPr>
          <a:xfrm>
            <a:off x="463125" y="6061375"/>
            <a:ext cx="10297200" cy="5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81"/>
          <p:cNvSpPr/>
          <p:nvPr/>
        </p:nvSpPr>
        <p:spPr>
          <a:xfrm>
            <a:off x="463125" y="5728875"/>
            <a:ext cx="550500" cy="5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1" name="Google Shape;1071;p81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072" name="Google Shape;1072;p81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81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51100"/>
            <a:ext cx="9813553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9"/>
          <p:cNvGrpSpPr/>
          <p:nvPr/>
        </p:nvGrpSpPr>
        <p:grpSpPr>
          <a:xfrm>
            <a:off x="1041125" y="759150"/>
            <a:ext cx="10248900" cy="5874900"/>
            <a:chOff x="1041125" y="759150"/>
            <a:chExt cx="10248900" cy="5874900"/>
          </a:xfrm>
        </p:grpSpPr>
        <p:sp>
          <p:nvSpPr>
            <p:cNvPr id="142" name="Google Shape;142;p19"/>
            <p:cNvSpPr/>
            <p:nvPr/>
          </p:nvSpPr>
          <p:spPr>
            <a:xfrm>
              <a:off x="1041125" y="1451100"/>
              <a:ext cx="10248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" name="Google Shape;143;p19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144" name="Google Shape;144;p19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6" name="Google Shape;146;p19"/>
          <p:cNvSpPr/>
          <p:nvPr/>
        </p:nvSpPr>
        <p:spPr>
          <a:xfrm>
            <a:off x="429825" y="5874200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0" name="Google Shape;1080;p8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81" name="Google Shape;108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47" cy="5178692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82"/>
          <p:cNvSpPr/>
          <p:nvPr/>
        </p:nvSpPr>
        <p:spPr>
          <a:xfrm>
            <a:off x="463125" y="6061375"/>
            <a:ext cx="10297200" cy="5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82"/>
          <p:cNvSpPr/>
          <p:nvPr/>
        </p:nvSpPr>
        <p:spPr>
          <a:xfrm>
            <a:off x="463125" y="5728875"/>
            <a:ext cx="550500" cy="5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4" name="Google Shape;1084;p82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085" name="Google Shape;1085;p82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82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8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93" name="Google Shape;1093;p8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94" name="Google Shape;109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47" cy="517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83"/>
          <p:cNvSpPr/>
          <p:nvPr/>
        </p:nvSpPr>
        <p:spPr>
          <a:xfrm>
            <a:off x="463125" y="5728875"/>
            <a:ext cx="550500" cy="5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83"/>
          <p:cNvSpPr/>
          <p:nvPr/>
        </p:nvSpPr>
        <p:spPr>
          <a:xfrm>
            <a:off x="463125" y="6061375"/>
            <a:ext cx="10297200" cy="55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7" name="Google Shape;1097;p83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098" name="Google Shape;1098;p83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83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06" name="Google Shape;1106;p8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07" name="Google Shape;110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47" cy="5178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84"/>
          <p:cNvSpPr/>
          <p:nvPr/>
        </p:nvSpPr>
        <p:spPr>
          <a:xfrm>
            <a:off x="463125" y="5836950"/>
            <a:ext cx="10297200" cy="7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9" name="Google Shape;1109;p84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110" name="Google Shape;1110;p84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84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18" name="Google Shape;1118;p8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19" name="Google Shape;111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47" cy="517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85"/>
          <p:cNvSpPr/>
          <p:nvPr/>
        </p:nvSpPr>
        <p:spPr>
          <a:xfrm>
            <a:off x="463125" y="5836950"/>
            <a:ext cx="10297200" cy="7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1" name="Google Shape;1121;p85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122" name="Google Shape;1122;p85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85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0" name="Google Shape;1130;p8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31" name="Google Shape;113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3994" cy="517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2" name="Google Shape;1132;p86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133" name="Google Shape;1133;p86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86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5" name="Google Shape;1135;p86"/>
          <p:cNvSpPr/>
          <p:nvPr/>
        </p:nvSpPr>
        <p:spPr>
          <a:xfrm>
            <a:off x="450275" y="5899725"/>
            <a:ext cx="10564200" cy="75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2" name="Google Shape;1142;p8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43" name="Google Shape;114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0"/>
            <a:ext cx="9444000" cy="517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87"/>
          <p:cNvSpPr/>
          <p:nvPr/>
        </p:nvSpPr>
        <p:spPr>
          <a:xfrm>
            <a:off x="463125" y="5836950"/>
            <a:ext cx="10297200" cy="7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87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146" name="Google Shape;1146;p87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87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8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4" name="Google Shape;1154;p8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55" name="Google Shape;115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125" y="1451101"/>
            <a:ext cx="9444000" cy="5178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8"/>
          <p:cNvSpPr/>
          <p:nvPr/>
        </p:nvSpPr>
        <p:spPr>
          <a:xfrm>
            <a:off x="463125" y="5836950"/>
            <a:ext cx="10297200" cy="78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7" name="Google Shape;1157;p88"/>
          <p:cNvGrpSpPr/>
          <p:nvPr/>
        </p:nvGrpSpPr>
        <p:grpSpPr>
          <a:xfrm>
            <a:off x="1030200" y="1159450"/>
            <a:ext cx="10098075" cy="5423700"/>
            <a:chOff x="1030200" y="1159450"/>
            <a:chExt cx="10098075" cy="5423700"/>
          </a:xfrm>
        </p:grpSpPr>
        <p:sp>
          <p:nvSpPr>
            <p:cNvPr id="1158" name="Google Shape;1158;p88"/>
            <p:cNvSpPr/>
            <p:nvPr/>
          </p:nvSpPr>
          <p:spPr>
            <a:xfrm>
              <a:off x="1030200" y="1440650"/>
              <a:ext cx="9880200" cy="117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88"/>
            <p:cNvSpPr/>
            <p:nvPr/>
          </p:nvSpPr>
          <p:spPr>
            <a:xfrm>
              <a:off x="10748775" y="1159450"/>
              <a:ext cx="379500" cy="54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6" name="Google Shape;1166;p8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67" name="Google Shape;116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675" y="1466875"/>
            <a:ext cx="4929875" cy="49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675" y="1293100"/>
            <a:ext cx="4929875" cy="49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0" name="Google Shape;1180;p9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51100"/>
            <a:ext cx="9813564" cy="517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0"/>
          <p:cNvGrpSpPr/>
          <p:nvPr/>
        </p:nvGrpSpPr>
        <p:grpSpPr>
          <a:xfrm>
            <a:off x="1041125" y="759150"/>
            <a:ext cx="10248900" cy="5874900"/>
            <a:chOff x="1041125" y="759150"/>
            <a:chExt cx="10248900" cy="5874900"/>
          </a:xfrm>
        </p:grpSpPr>
        <p:sp>
          <p:nvSpPr>
            <p:cNvPr id="156" name="Google Shape;156;p20"/>
            <p:cNvSpPr/>
            <p:nvPr/>
          </p:nvSpPr>
          <p:spPr>
            <a:xfrm>
              <a:off x="1041125" y="1451100"/>
              <a:ext cx="10248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" name="Google Shape;157;p20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158" name="Google Shape;158;p20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0" name="Google Shape;160;p20"/>
          <p:cNvSpPr/>
          <p:nvPr/>
        </p:nvSpPr>
        <p:spPr>
          <a:xfrm>
            <a:off x="429825" y="5874200"/>
            <a:ext cx="104685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7" name="Google Shape;1187;p9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4" name="Google Shape;1194;p9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95" name="Google Shape;119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82778"/>
            <a:ext cx="9403401" cy="482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9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2" name="Google Shape;1202;p9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3" name="Google Shape;120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325" y="1482778"/>
            <a:ext cx="9403401" cy="482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9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10" name="Google Shape;1210;p9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6"/>
          <p:cNvSpPr txBox="1"/>
          <p:nvPr/>
        </p:nvSpPr>
        <p:spPr>
          <a:xfrm>
            <a:off x="539100" y="1642400"/>
            <a:ext cx="104676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 regression determines a line of best fit to a data set, factor analysis determines several orthogonal lines of best fit to the data set.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Orthogonal means “at right angles”.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Actually the lines are perpendicular to each other in n-dimensional space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n-Dimensional Space is the variable sample space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as many dimensions as there are variable, so in a dataset with 4 variables the sample space has 4 dimensions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7" name="Google Shape;1217;p9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18" name="Google Shape;1218;p9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9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25" name="Google Shape;1225;p9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26" name="Google Shape;122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749" y="2000200"/>
            <a:ext cx="5142775" cy="40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97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here we have some data plotted along two features, x and y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34" name="Google Shape;1234;p9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35" name="Google Shape;1235;p98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here we have some data plotted along two features, x and y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add an orthogonal line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Now we can begin to understand the components!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6" name="Google Shape;123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750" y="2000227"/>
            <a:ext cx="5142775" cy="409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9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3" name="Google Shape;1243;p9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44" name="Google Shape;1244;p99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Components are a linear transformation that choose a variable system for the dataset such that the greatest variance of the dataset comes to lie on the first axis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5" name="Google Shape;124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750" y="2000227"/>
            <a:ext cx="5142775" cy="409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0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2" name="Google Shape;1252;p10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3" name="Google Shape;1253;p100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second greatest variance on the second axis and so on..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process allows us to reduce the number of variables used in a analysis.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4" name="Google Shape;125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750" y="2000215"/>
            <a:ext cx="5142775" cy="4095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0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1" name="Google Shape;1261;p10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2" name="Google Shape;1262;p101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 that components are uncorrelated since in the same space the are orthogonal to each other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3" name="Google Shape;126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750" y="2000215"/>
            <a:ext cx="5142775" cy="4095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t-SNE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225" y="1451100"/>
            <a:ext cx="9813541" cy="51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1341625" y="1603500"/>
            <a:ext cx="9813553" cy="489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1"/>
          <p:cNvGrpSpPr/>
          <p:nvPr/>
        </p:nvGrpSpPr>
        <p:grpSpPr>
          <a:xfrm>
            <a:off x="1041125" y="759150"/>
            <a:ext cx="10248900" cy="5874900"/>
            <a:chOff x="1041125" y="759150"/>
            <a:chExt cx="10248900" cy="5874900"/>
          </a:xfrm>
        </p:grpSpPr>
        <p:sp>
          <p:nvSpPr>
            <p:cNvPr id="171" name="Google Shape;171;p21"/>
            <p:cNvSpPr/>
            <p:nvPr/>
          </p:nvSpPr>
          <p:spPr>
            <a:xfrm>
              <a:off x="1041125" y="1451100"/>
              <a:ext cx="10248900" cy="163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" name="Google Shape;172;p21"/>
            <p:cNvGrpSpPr/>
            <p:nvPr/>
          </p:nvGrpSpPr>
          <p:grpSpPr>
            <a:xfrm>
              <a:off x="10039025" y="759150"/>
              <a:ext cx="1251000" cy="5874900"/>
              <a:chOff x="10039025" y="759150"/>
              <a:chExt cx="1251000" cy="5874900"/>
            </a:xfrm>
          </p:grpSpPr>
          <p:sp>
            <p:nvSpPr>
              <p:cNvPr id="173" name="Google Shape;173;p21"/>
              <p:cNvSpPr/>
              <p:nvPr/>
            </p:nvSpPr>
            <p:spPr>
              <a:xfrm rot="5400000">
                <a:off x="8051350" y="3615000"/>
                <a:ext cx="5874900" cy="163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 rot="5400000">
                <a:off x="10306625" y="5646375"/>
                <a:ext cx="715800" cy="1251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5" name="Google Shape;175;p21"/>
          <p:cNvSpPr/>
          <p:nvPr/>
        </p:nvSpPr>
        <p:spPr>
          <a:xfrm>
            <a:off x="429825" y="5874200"/>
            <a:ext cx="1069800" cy="75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10601775" y="1250825"/>
            <a:ext cx="1069800" cy="49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2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0" name="Google Shape;1270;p102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1" name="Google Shape;1271;p102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continue this analysis into higher dimensions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2" name="Google Shape;127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749" y="2000207"/>
            <a:ext cx="5142775" cy="409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03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9" name="Google Shape;1279;p103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0" name="Google Shape;1280;p103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continue this analysis into higher dimensions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04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theory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7" name="Google Shape;1287;p104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8" name="Google Shape;1288;p104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can continue this analysis into higher dimensions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9" name="Google Shape;128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5749" y="2000207"/>
            <a:ext cx="5142775" cy="4095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05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96" name="Google Shape;1296;p105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97" name="Google Shape;129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0" y="1876425"/>
            <a:ext cx="34290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06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04" name="Google Shape;1304;p106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05" name="Google Shape;130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0" y="1876425"/>
            <a:ext cx="3429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0" y="1876425"/>
            <a:ext cx="3429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06"/>
          <p:cNvSpPr/>
          <p:nvPr/>
        </p:nvSpPr>
        <p:spPr>
          <a:xfrm>
            <a:off x="6140625" y="2886600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07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14" name="Google Shape;1314;p107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15" name="Google Shape;131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0" y="1876425"/>
            <a:ext cx="3429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7500" y="1876425"/>
            <a:ext cx="3429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07"/>
          <p:cNvSpPr/>
          <p:nvPr/>
        </p:nvSpPr>
        <p:spPr>
          <a:xfrm>
            <a:off x="6140625" y="2886600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107"/>
          <p:cNvSpPr/>
          <p:nvPr/>
        </p:nvSpPr>
        <p:spPr>
          <a:xfrm>
            <a:off x="9576575" y="1725575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08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25" name="Google Shape;1325;p108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26" name="Google Shape;132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700" y="1876425"/>
            <a:ext cx="3429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3700" y="1876425"/>
            <a:ext cx="3429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08"/>
          <p:cNvSpPr/>
          <p:nvPr/>
        </p:nvSpPr>
        <p:spPr>
          <a:xfrm>
            <a:off x="6216825" y="2886600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108"/>
          <p:cNvSpPr/>
          <p:nvPr/>
        </p:nvSpPr>
        <p:spPr>
          <a:xfrm>
            <a:off x="9652775" y="1725575"/>
            <a:ext cx="742500" cy="5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09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36" name="Google Shape;1336;p109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37" name="Google Shape;133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0" y="1876425"/>
            <a:ext cx="3429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09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know the cells are different but we can not observe differences from the outside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10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45" name="Google Shape;1345;p110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46" name="Google Shape;134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0" y="1876425"/>
            <a:ext cx="3429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10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know the cells are different but we can not observe differences from the outside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 we sequence the mRNA in each cell to identify which genes are active. This tell us what the cell is doing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11"/>
          <p:cNvSpPr/>
          <p:nvPr/>
        </p:nvSpPr>
        <p:spPr>
          <a:xfrm>
            <a:off x="4958700" y="403425"/>
            <a:ext cx="4584000" cy="971100"/>
          </a:xfrm>
          <a:prstGeom prst="chevron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analogy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4" name="Google Shape;1354;p111"/>
          <p:cNvSpPr/>
          <p:nvPr/>
        </p:nvSpPr>
        <p:spPr>
          <a:xfrm>
            <a:off x="463125" y="403425"/>
            <a:ext cx="4584000" cy="971100"/>
          </a:xfrm>
          <a:prstGeom prst="homePlate">
            <a:avLst>
              <a:gd fmla="val 50000" name="adj"/>
            </a:avLst>
          </a:prstGeom>
          <a:solidFill>
            <a:srgbClr val="E9E9E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pca</a:t>
            </a:r>
            <a:endParaRPr b="0" i="0" sz="3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5" name="Google Shape;1355;p111"/>
          <p:cNvSpPr txBox="1"/>
          <p:nvPr/>
        </p:nvSpPr>
        <p:spPr>
          <a:xfrm>
            <a:off x="539100" y="1642400"/>
            <a:ext cx="6002400" cy="48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know the cells are different but we can not observe differences from the outside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 we sequence the mRNA in each cell to identify which genes are active. This tell us what the cell is doing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6" name="Google Shape;1356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1500" y="1374525"/>
            <a:ext cx="5345700" cy="516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